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7099300" cy="10234613"/>
  <p:embeddedFontLst>
    <p:embeddedFont>
      <p:font typeface="Georgia" panose="02040502050405020303" pitchFamily="18" charset="0"/>
      <p:regular r:id="rId26"/>
      <p:bold r:id="rId27"/>
      <p:italic r:id="rId28"/>
      <p:boldItalic r:id="rId29"/>
    </p:embeddedFont>
    <p:embeddedFont>
      <p:font typeface="Tahoma" panose="020B0604030504040204" pitchFamily="34" charset="0"/>
      <p:regular r:id="rId30"/>
      <p:bold r:id="rId31"/>
    </p:embeddedFont>
    <p:embeddedFont>
      <p:font typeface="Verdana" panose="020B060403050404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g8n76FLPM+eJr49quQ6RvvzIAA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71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4" name="Google Shape;164;p1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5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1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3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" name="Google Shape;26;p25"/>
          <p:cNvSpPr/>
          <p:nvPr/>
        </p:nvSpPr>
        <p:spPr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" name="Google Shape;27;p25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" name="Google Shape;28;p25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" name="Google Shape;29;p25"/>
          <p:cNvSpPr/>
          <p:nvPr/>
        </p:nvSpPr>
        <p:spPr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" name="Google Shape;30;p25"/>
          <p:cNvSpPr txBox="1"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320"/>
              </a:spcBef>
              <a:spcAft>
                <a:spcPts val="0"/>
              </a:spcAft>
              <a:buSzPts val="1360"/>
              <a:buNone/>
              <a:defRPr sz="1600" b="1" cap="none">
                <a:solidFill>
                  <a:schemeClr val="dk2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35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3" name="Google Shape;33;p25"/>
          <p:cNvCxnSpPr/>
          <p:nvPr/>
        </p:nvCxnSpPr>
        <p:spPr>
          <a:xfrm>
            <a:off x="155448" y="2420112"/>
            <a:ext cx="8833104" cy="0"/>
          </a:xfrm>
          <a:prstGeom prst="straightConnector1">
            <a:avLst/>
          </a:prstGeom>
          <a:noFill/>
          <a:ln w="11425" cap="flat" cmpd="sng">
            <a:solidFill>
              <a:srgbClr val="7A979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34" name="Google Shape;34;p25"/>
          <p:cNvSpPr/>
          <p:nvPr/>
        </p:nvSpPr>
        <p:spPr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" name="Google Shape;35;p25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" name="Google Shape;36;p25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>
            <a:solidFill>
              <a:srgbClr val="7A9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" name="Google Shape;37;p25"/>
          <p:cNvSpPr txBox="1">
            <a:spLocks noGrp="1"/>
          </p:cNvSpPr>
          <p:nvPr>
            <p:ph type="sldNum" idx="12"/>
          </p:nvPr>
        </p:nvSpPr>
        <p:spPr>
          <a:xfrm>
            <a:off x="4343400" y="219945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Georgia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6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>
                <a:solidFill>
                  <a:srgbClr val="7A979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6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7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sldNum" idx="12"/>
          </p:nvPr>
        </p:nvSpPr>
        <p:spPr>
          <a:xfrm>
            <a:off x="4343400" y="103602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2" name="Google Shape;52;p28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3" name="Google Shape;53;p28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4" name="Google Shape;54;p28"/>
          <p:cNvSpPr/>
          <p:nvPr/>
        </p:nvSpPr>
        <p:spPr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5" name="Google Shape;55;p28"/>
          <p:cNvSpPr/>
          <p:nvPr/>
        </p:nvSpPr>
        <p:spPr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6" name="Google Shape;56;p28"/>
          <p:cNvSpPr/>
          <p:nvPr/>
        </p:nvSpPr>
        <p:spPr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7" name="Google Shape;57;p28"/>
          <p:cNvSpPr txBox="1"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1360"/>
              <a:buNone/>
              <a:defRPr sz="16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26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Font typeface="Georgia"/>
              <a:buNone/>
              <a:defRPr sz="1400">
                <a:solidFill>
                  <a:srgbClr val="888888"/>
                </a:solidFill>
              </a:defRPr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/>
          <p:nvPr/>
        </p:nvSpPr>
        <p:spPr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9" name="Google Shape;59;p28"/>
          <p:cNvSpPr/>
          <p:nvPr/>
        </p:nvSpPr>
        <p:spPr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0" name="Google Shape;60;p28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8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62" name="Google Shape;62;p28"/>
          <p:cNvCxnSpPr/>
          <p:nvPr/>
        </p:nvCxnSpPr>
        <p:spPr>
          <a:xfrm>
            <a:off x="152400" y="2438400"/>
            <a:ext cx="8833104" cy="0"/>
          </a:xfrm>
          <a:prstGeom prst="straightConnector1">
            <a:avLst/>
          </a:prstGeom>
          <a:noFill/>
          <a:ln w="11425" cap="flat" cmpd="sng">
            <a:solidFill>
              <a:srgbClr val="7A979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63" name="Google Shape;63;p28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28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>
            <a:solidFill>
              <a:srgbClr val="7A9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5" name="Google Shape;65;p28"/>
          <p:cNvSpPr txBox="1">
            <a:spLocks noGrp="1"/>
          </p:cNvSpPr>
          <p:nvPr>
            <p:ph type="sldNum" idx="12"/>
          </p:nvPr>
        </p:nvSpPr>
        <p:spPr>
          <a:xfrm>
            <a:off x="4343400" y="219945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Georgia"/>
              <a:buNone/>
              <a:defRPr sz="4200" b="0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9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9"/>
          <p:cNvSpPr txBox="1">
            <a:spLocks noGrp="1"/>
          </p:cNvSpPr>
          <p:nvPr>
            <p:ph type="dt" idx="10"/>
          </p:nvPr>
        </p:nvSpPr>
        <p:spPr>
          <a:xfrm>
            <a:off x="5791200" y="640994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sldNum" idx="12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2" name="Google Shape;72;p29"/>
          <p:cNvCxnSpPr/>
          <p:nvPr/>
        </p:nvCxnSpPr>
        <p:spPr>
          <a:xfrm rot="10800000" flipH="1">
            <a:off x="4563080" y="1575652"/>
            <a:ext cx="8921" cy="481955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73" name="Google Shape;73;p29"/>
          <p:cNvSpPr txBox="1">
            <a:spLocks noGrp="1"/>
          </p:cNvSpPr>
          <p:nvPr>
            <p:ph type="body" idx="1"/>
          </p:nvPr>
        </p:nvSpPr>
        <p:spPr>
          <a:xfrm>
            <a:off x="301752" y="1371600"/>
            <a:ext cx="4038600" cy="4681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3537" algn="l">
              <a:spcBef>
                <a:spcPts val="500"/>
              </a:spcBef>
              <a:spcAft>
                <a:spcPts val="0"/>
              </a:spcAft>
              <a:buSzPts val="2125"/>
              <a:buChar char="⚫"/>
              <a:defRPr sz="2500"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29"/>
          <p:cNvSpPr txBox="1">
            <a:spLocks noGrp="1"/>
          </p:cNvSpPr>
          <p:nvPr>
            <p:ph type="body" idx="2"/>
          </p:nvPr>
        </p:nvSpPr>
        <p:spPr>
          <a:xfrm>
            <a:off x="4800600" y="1371600"/>
            <a:ext cx="4038600" cy="4681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3537" algn="l">
              <a:spcBef>
                <a:spcPts val="500"/>
              </a:spcBef>
              <a:spcAft>
                <a:spcPts val="0"/>
              </a:spcAft>
              <a:buSzPts val="2125"/>
              <a:buChar char="⚫"/>
              <a:defRPr sz="2500"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" name="Google Shape;76;p30"/>
          <p:cNvCxnSpPr/>
          <p:nvPr/>
        </p:nvCxnSpPr>
        <p:spPr>
          <a:xfrm rot="10800000">
            <a:off x="4572000" y="2200275"/>
            <a:ext cx="0" cy="418795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77" name="Google Shape;77;p30"/>
          <p:cNvSpPr/>
          <p:nvPr/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8" name="Google Shape;78;p30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9" name="Google Shape;79;p30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0" name="Google Shape;80;p30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1" name="Google Shape;81;p3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2" name="Google Shape;82;p30"/>
          <p:cNvSpPr/>
          <p:nvPr/>
        </p:nvSpPr>
        <p:spPr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3" name="Google Shape;83;p30"/>
          <p:cNvSpPr txBox="1"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prstGeom prst="rect">
            <a:avLst/>
          </a:prstGeom>
          <a:noFill/>
          <a:ln>
            <a:noFill/>
          </a:ln>
          <a:effectLst>
            <a:outerShdw blurRad="50800" dist="254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440"/>
              </a:spcBef>
              <a:spcAft>
                <a:spcPts val="0"/>
              </a:spcAft>
              <a:buSzPts val="1870"/>
              <a:buNone/>
              <a:defRPr sz="2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350"/>
              <a:buNone/>
              <a:defRPr sz="18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Georgia"/>
              <a:buNone/>
              <a:defRPr sz="16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30"/>
          <p:cNvSpPr txBox="1">
            <a:spLocks noGrp="1"/>
          </p:cNvSpPr>
          <p:nvPr>
            <p:ph type="body" idx="2"/>
          </p:nvPr>
        </p:nvSpPr>
        <p:spPr>
          <a:xfrm>
            <a:off x="4791330" y="1524000"/>
            <a:ext cx="4041775" cy="731520"/>
          </a:xfrm>
          <a:prstGeom prst="rect">
            <a:avLst/>
          </a:prstGeom>
          <a:noFill/>
          <a:ln>
            <a:noFill/>
          </a:ln>
          <a:effectLst>
            <a:outerShdw blurRad="50800" dist="254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440"/>
              </a:spcBef>
              <a:spcAft>
                <a:spcPts val="0"/>
              </a:spcAft>
              <a:buSzPts val="1870"/>
              <a:buNone/>
              <a:defRPr sz="22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350"/>
              <a:buNone/>
              <a:defRPr sz="18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Georgia"/>
              <a:buNone/>
              <a:defRPr sz="16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30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0"/>
          <p:cNvSpPr txBox="1">
            <a:spLocks noGrp="1"/>
          </p:cNvSpPr>
          <p:nvPr>
            <p:ph type="ftr" idx="11"/>
          </p:nvPr>
        </p:nvSpPr>
        <p:spPr>
          <a:xfrm>
            <a:off x="304800" y="6409944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87" name="Google Shape;87;p30"/>
          <p:cNvCxnSpPr/>
          <p:nvPr/>
        </p:nvCxnSpPr>
        <p:spPr>
          <a:xfrm>
            <a:off x="152400" y="1280160"/>
            <a:ext cx="8833104" cy="0"/>
          </a:xfrm>
          <a:prstGeom prst="straightConnector1">
            <a:avLst/>
          </a:prstGeom>
          <a:noFill/>
          <a:ln w="11425" cap="flat" cmpd="sng">
            <a:solidFill>
              <a:srgbClr val="7A979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88" name="Google Shape;88;p30"/>
          <p:cNvSpPr/>
          <p:nvPr/>
        </p:nvSpPr>
        <p:spPr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9" name="Google Shape;89;p30"/>
          <p:cNvSpPr txBox="1">
            <a:spLocks noGrp="1"/>
          </p:cNvSpPr>
          <p:nvPr>
            <p:ph type="body" idx="3"/>
          </p:nvPr>
        </p:nvSpPr>
        <p:spPr>
          <a:xfrm>
            <a:off x="301752" y="2471383"/>
            <a:ext cx="4041648" cy="381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30"/>
          <p:cNvSpPr txBox="1">
            <a:spLocks noGrp="1"/>
          </p:cNvSpPr>
          <p:nvPr>
            <p:ph type="body" idx="4"/>
          </p:nvPr>
        </p:nvSpPr>
        <p:spPr>
          <a:xfrm>
            <a:off x="4800600" y="2471383"/>
            <a:ext cx="4038600" cy="3822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30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2" name="Google Shape;92;p30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>
            <a:solidFill>
              <a:srgbClr val="7A9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3" name="Google Shape;93;p30"/>
          <p:cNvSpPr txBox="1">
            <a:spLocks noGrp="1"/>
          </p:cNvSpPr>
          <p:nvPr>
            <p:ph type="sldNum" idx="12"/>
          </p:nvPr>
        </p:nvSpPr>
        <p:spPr>
          <a:xfrm>
            <a:off x="4343400" y="1042416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1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7" name="Google Shape;97;p31"/>
          <p:cNvSpPr/>
          <p:nvPr/>
        </p:nvSpPr>
        <p:spPr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8" name="Google Shape;98;p31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9" name="Google Shape;99;p31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0" name="Google Shape;100;p31"/>
          <p:cNvSpPr/>
          <p:nvPr/>
        </p:nvSpPr>
        <p:spPr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1" name="Google Shape;101;p31"/>
          <p:cNvSpPr/>
          <p:nvPr/>
        </p:nvSpPr>
        <p:spPr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2" name="Google Shape;102;p31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1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1"/>
          <p:cNvSpPr txBox="1">
            <a:spLocks noGrp="1"/>
          </p:cNvSpPr>
          <p:nvPr>
            <p:ph type="sldNum" idx="12"/>
          </p:nvPr>
        </p:nvSpPr>
        <p:spPr>
          <a:xfrm>
            <a:off x="4267200" y="6324600"/>
            <a:ext cx="609600" cy="441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2"/>
          <p:cNvSpPr/>
          <p:nvPr/>
        </p:nvSpPr>
        <p:spPr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7" name="Google Shape;107;p32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8" name="Google Shape;108;p32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9" name="Google Shape;109;p32"/>
          <p:cNvSpPr/>
          <p:nvPr/>
        </p:nvSpPr>
        <p:spPr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0" name="Google Shape;110;p32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1" name="Google Shape;111;p3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2" name="Google Shape;112;p32"/>
          <p:cNvSpPr txBox="1"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Georgia"/>
              <a:buNone/>
              <a:defRPr sz="2200" b="1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2"/>
          <p:cNvSpPr txBox="1">
            <a:spLocks noGrp="1"/>
          </p:cNvSpPr>
          <p:nvPr>
            <p:ph type="body" idx="1"/>
          </p:nvPr>
        </p:nvSpPr>
        <p:spPr>
          <a:xfrm>
            <a:off x="381000" y="1981200"/>
            <a:ext cx="2362200" cy="414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7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Font typeface="Georgia"/>
              <a:buNone/>
              <a:defRPr sz="9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32"/>
          <p:cNvSpPr/>
          <p:nvPr/>
        </p:nvSpPr>
        <p:spPr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15" name="Google Shape;115;p32"/>
          <p:cNvCxnSpPr/>
          <p:nvPr/>
        </p:nvCxnSpPr>
        <p:spPr>
          <a:xfrm>
            <a:off x="152400" y="533400"/>
            <a:ext cx="8833104" cy="0"/>
          </a:xfrm>
          <a:prstGeom prst="straightConnector1">
            <a:avLst/>
          </a:prstGeom>
          <a:noFill/>
          <a:ln w="11425" cap="flat" cmpd="sng">
            <a:solidFill>
              <a:srgbClr val="7A979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16" name="Google Shape;116;p32"/>
          <p:cNvSpPr txBox="1">
            <a:spLocks noGrp="1"/>
          </p:cNvSpPr>
          <p:nvPr>
            <p:ph type="body" idx="2"/>
          </p:nvPr>
        </p:nvSpPr>
        <p:spPr>
          <a:xfrm>
            <a:off x="3124200" y="685800"/>
            <a:ext cx="5638800" cy="54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3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8" name="Google Shape;118;p3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>
            <a:solidFill>
              <a:srgbClr val="7A9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9" name="Google Shape;119;p32"/>
          <p:cNvSpPr txBox="1">
            <a:spLocks noGrp="1"/>
          </p:cNvSpPr>
          <p:nvPr>
            <p:ph type="sldNum" idx="12"/>
          </p:nvPr>
        </p:nvSpPr>
        <p:spPr>
          <a:xfrm>
            <a:off x="1371600" y="312738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" name="Google Shape;120;p32"/>
          <p:cNvSpPr/>
          <p:nvPr/>
        </p:nvSpPr>
        <p:spPr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1" name="Google Shape;121;p32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2"/>
          <p:cNvSpPr txBox="1">
            <a:spLocks noGrp="1"/>
          </p:cNvSpPr>
          <p:nvPr>
            <p:ph type="ftr" idx="11"/>
          </p:nvPr>
        </p:nvSpPr>
        <p:spPr>
          <a:xfrm>
            <a:off x="301752" y="6410848"/>
            <a:ext cx="33832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" name="Google Shape;124;p33"/>
          <p:cNvCxnSpPr/>
          <p:nvPr/>
        </p:nvCxnSpPr>
        <p:spPr>
          <a:xfrm>
            <a:off x="152400" y="533400"/>
            <a:ext cx="8833104" cy="0"/>
          </a:xfrm>
          <a:prstGeom prst="straightConnector1">
            <a:avLst/>
          </a:prstGeom>
          <a:noFill/>
          <a:ln w="11425" cap="flat" cmpd="sng">
            <a:solidFill>
              <a:srgbClr val="7A979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25" name="Google Shape;125;p33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6" name="Google Shape;126;p33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7" name="Google Shape;127;p3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8" name="Google Shape;128;p33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9" name="Google Shape;129;p33"/>
          <p:cNvSpPr/>
          <p:nvPr/>
        </p:nvSpPr>
        <p:spPr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0" name="Google Shape;130;p33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1" name="Google Shape;131;p33"/>
          <p:cNvSpPr/>
          <p:nvPr/>
        </p:nvSpPr>
        <p:spPr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2" name="Google Shape;132;p33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3" name="Google Shape;133;p33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>
            <a:solidFill>
              <a:srgbClr val="7A9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4" name="Google Shape;134;p33"/>
          <p:cNvSpPr txBox="1">
            <a:spLocks noGrp="1"/>
          </p:cNvSpPr>
          <p:nvPr>
            <p:ph type="sldNum" idx="12"/>
          </p:nvPr>
        </p:nvSpPr>
        <p:spPr>
          <a:xfrm>
            <a:off x="1371600" y="312738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" name="Google Shape;135;p33"/>
          <p:cNvSpPr txBox="1"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sz="2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3"/>
          <p:cNvSpPr>
            <a:spLocks noGrp="1"/>
          </p:cNvSpPr>
          <p:nvPr>
            <p:ph type="pic" idx="2"/>
          </p:nvPr>
        </p:nvSpPr>
        <p:spPr>
          <a:xfrm>
            <a:off x="3000375" y="609600"/>
            <a:ext cx="5867400" cy="4267200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33"/>
          <p:cNvSpPr txBox="1">
            <a:spLocks noGrp="1"/>
          </p:cNvSpPr>
          <p:nvPr>
            <p:ph type="body" idx="1"/>
          </p:nvPr>
        </p:nvSpPr>
        <p:spPr>
          <a:xfrm>
            <a:off x="381000" y="990600"/>
            <a:ext cx="24384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360"/>
              <a:buFont typeface="Georgia"/>
              <a:buNone/>
              <a:defRPr sz="1600">
                <a:solidFill>
                  <a:srgbClr val="FFFFFF"/>
                </a:solidFill>
              </a:defRPr>
            </a:lvl1pPr>
            <a:lvl2pPr marL="914400" lvl="1" indent="-281940" algn="l">
              <a:spcBef>
                <a:spcPts val="1000"/>
              </a:spcBef>
              <a:spcAft>
                <a:spcPts val="0"/>
              </a:spcAft>
              <a:buSzPts val="840"/>
              <a:buChar char="⚪"/>
              <a:defRPr sz="1200"/>
            </a:lvl2pPr>
            <a:lvl3pPr marL="1371600" lvl="2" indent="-276225" algn="l">
              <a:spcBef>
                <a:spcPts val="200"/>
              </a:spcBef>
              <a:spcAft>
                <a:spcPts val="0"/>
              </a:spcAft>
              <a:buSzPts val="750"/>
              <a:buChar char="⯍"/>
              <a:defRPr sz="1000"/>
            </a:lvl3pPr>
            <a:lvl4pPr marL="1828800" lvl="3" indent="-268605" algn="l">
              <a:spcBef>
                <a:spcPts val="180"/>
              </a:spcBef>
              <a:spcAft>
                <a:spcPts val="0"/>
              </a:spcAft>
              <a:buSzPts val="630"/>
              <a:buChar char="🞆"/>
              <a:defRPr sz="900"/>
            </a:lvl4pPr>
            <a:lvl5pPr marL="2286000" lvl="4" indent="-285750" algn="l">
              <a:spcBef>
                <a:spcPts val="180"/>
              </a:spcBef>
              <a:spcAft>
                <a:spcPts val="0"/>
              </a:spcAft>
              <a:buSzPts val="900"/>
              <a:buFont typeface="Georgia"/>
              <a:buChar char="•"/>
              <a:defRPr sz="9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33"/>
          <p:cNvSpPr/>
          <p:nvPr/>
        </p:nvSpPr>
        <p:spPr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9" name="Google Shape;139;p33"/>
          <p:cNvSpPr txBox="1">
            <a:spLocks noGrp="1"/>
          </p:cNvSpPr>
          <p:nvPr>
            <p:ph type="dt" idx="10"/>
          </p:nvPr>
        </p:nvSpPr>
        <p:spPr>
          <a:xfrm>
            <a:off x="5788152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3"/>
          <p:cNvSpPr txBox="1">
            <a:spLocks noGrp="1"/>
          </p:cNvSpPr>
          <p:nvPr>
            <p:ph type="ftr" idx="11"/>
          </p:nvPr>
        </p:nvSpPr>
        <p:spPr>
          <a:xfrm>
            <a:off x="301752" y="6410848"/>
            <a:ext cx="358444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4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4"/>
          <p:cNvSpPr txBox="1">
            <a:spLocks noGrp="1"/>
          </p:cNvSpPr>
          <p:nvPr>
            <p:ph type="body" idx="1"/>
          </p:nvPr>
        </p:nvSpPr>
        <p:spPr>
          <a:xfrm rot="5400000">
            <a:off x="2269236" y="-443484"/>
            <a:ext cx="4599432" cy="85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34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4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4"/>
          <p:cNvSpPr txBox="1">
            <a:spLocks noGrp="1"/>
          </p:cNvSpPr>
          <p:nvPr>
            <p:ph type="sldNum" idx="12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9" name="Google Shape;149;p35"/>
          <p:cNvSpPr/>
          <p:nvPr/>
        </p:nvSpPr>
        <p:spPr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0" name="Google Shape;150;p35"/>
          <p:cNvSpPr/>
          <p:nvPr/>
        </p:nvSpPr>
        <p:spPr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1" name="Google Shape;151;p35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2" name="Google Shape;152;p35"/>
          <p:cNvSpPr/>
          <p:nvPr/>
        </p:nvSpPr>
        <p:spPr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3" name="Google Shape;153;p35"/>
          <p:cNvSpPr/>
          <p:nvPr/>
        </p:nvSpPr>
        <p:spPr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54" name="Google Shape;154;p35"/>
          <p:cNvCxnSpPr/>
          <p:nvPr/>
        </p:nvCxnSpPr>
        <p:spPr>
          <a:xfrm rot="5400000">
            <a:off x="4021836" y="3278124"/>
            <a:ext cx="6245352" cy="0"/>
          </a:xfrm>
          <a:prstGeom prst="straightConnector1">
            <a:avLst/>
          </a:prstGeom>
          <a:noFill/>
          <a:ln w="9525" cap="flat" cmpd="sng">
            <a:solidFill>
              <a:srgbClr val="7A979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55" name="Google Shape;155;p35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6" name="Google Shape;156;p35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>
            <a:solidFill>
              <a:srgbClr val="7A9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7" name="Google Shape;157;p35"/>
          <p:cNvSpPr txBox="1">
            <a:spLocks noGrp="1"/>
          </p:cNvSpPr>
          <p:nvPr>
            <p:ph type="sldNum" idx="12"/>
          </p:nvPr>
        </p:nvSpPr>
        <p:spPr>
          <a:xfrm>
            <a:off x="6915912" y="3009901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8" name="Google Shape;158;p35"/>
          <p:cNvSpPr txBox="1">
            <a:spLocks noGrp="1"/>
          </p:cNvSpPr>
          <p:nvPr>
            <p:ph type="body" idx="1"/>
          </p:nvPr>
        </p:nvSpPr>
        <p:spPr>
          <a:xfrm rot="5400000">
            <a:off x="670717" y="-61117"/>
            <a:ext cx="5821366" cy="6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35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5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5"/>
          <p:cNvSpPr txBox="1">
            <a:spLocks noGrp="1"/>
          </p:cNvSpPr>
          <p:nvPr>
            <p:ph type="title"/>
          </p:nvPr>
        </p:nvSpPr>
        <p:spPr>
          <a:xfrm rot="5400000">
            <a:off x="5189538" y="2506664"/>
            <a:ext cx="5851525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>
            <a:alpha val="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Google Shape;11;p24"/>
          <p:cNvSpPr/>
          <p:nvPr/>
        </p:nvSpPr>
        <p:spPr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" name="Google Shape;12;p24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" name="Google Shape;13;p24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" name="Google Shape;14;p24"/>
          <p:cNvSpPr/>
          <p:nvPr/>
        </p:nvSpPr>
        <p:spPr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" name="Google Shape;15;p24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" name="Google Shape;17;p24"/>
          <p:cNvSpPr/>
          <p:nvPr/>
        </p:nvSpPr>
        <p:spPr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8" name="Google Shape;18;p24"/>
          <p:cNvCxnSpPr/>
          <p:nvPr/>
        </p:nvCxnSpPr>
        <p:spPr>
          <a:xfrm>
            <a:off x="152400" y="1276743"/>
            <a:ext cx="8833104" cy="0"/>
          </a:xfrm>
          <a:prstGeom prst="straightConnector1">
            <a:avLst/>
          </a:prstGeom>
          <a:noFill/>
          <a:ln w="9525" cap="flat" cmpd="sng">
            <a:solidFill>
              <a:srgbClr val="7A979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9" name="Google Shape;19;p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" name="Google Shape;20;p2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>
            <a:solidFill>
              <a:srgbClr val="7A9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" name="Google Shape;21;p24"/>
          <p:cNvSpPr txBox="1">
            <a:spLocks noGrp="1"/>
          </p:cNvSpPr>
          <p:nvPr>
            <p:ph type="sldNum" idx="12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600" b="0" u="none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600" b="0" u="none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600" b="0" u="none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600" b="0" u="none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600" b="0" u="none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600" b="0" u="none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600" b="0" u="none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600" b="0" u="none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600" b="0" u="none">
                <a:solidFill>
                  <a:srgbClr val="7A979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24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 sz="3300" b="0" i="0" u="none" strike="noStrike" cap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4332" algn="l" rtl="0">
              <a:spcBef>
                <a:spcPts val="54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Noto Sans Symbols"/>
              <a:buChar char="⚫"/>
              <a:defRPr sz="27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26390" algn="l" rtl="0"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⚪"/>
              <a:defRPr sz="2200" b="0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⯍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🞆"/>
              <a:defRPr sz="2000" b="0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20039" algn="l" rtl="0"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20039" algn="l" rtl="0">
              <a:spcBef>
                <a:spcPts val="320"/>
              </a:spcBef>
              <a:spcAft>
                <a:spcPts val="0"/>
              </a:spcAft>
              <a:buClr>
                <a:srgbClr val="B75640"/>
              </a:buClr>
              <a:buSzPts val="1440"/>
              <a:buFont typeface="Georgia"/>
              <a:buChar char="•"/>
              <a:defRPr sz="16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sz="16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08609" algn="l" rtl="0">
              <a:spcBef>
                <a:spcPts val="280"/>
              </a:spcBef>
              <a:spcAft>
                <a:spcPts val="0"/>
              </a:spcAft>
              <a:buClr>
                <a:srgbClr val="B29D00"/>
              </a:buClr>
              <a:buSzPts val="1260"/>
              <a:buFont typeface="Georgia"/>
              <a:buChar char="•"/>
              <a:defRPr sz="1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fr-FR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Amartya </a:t>
            </a:r>
            <a:r>
              <a:rPr lang="fr-FR" sz="20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Kundu</a:t>
            </a:r>
            <a:endParaRPr lang="fr-FR" sz="20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fr-FR" sz="2000" dirty="0" err="1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Lecturer</a:t>
            </a:r>
            <a:endParaRPr lang="fr-FR" sz="2000" dirty="0">
              <a:solidFill>
                <a:schemeClr val="dk1"/>
              </a:solidFill>
              <a:latin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fr-FR" sz="2000" dirty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CSE, UGV</a:t>
            </a:r>
            <a:endParaRPr lang="fr-FR" dirty="0"/>
          </a:p>
        </p:txBody>
      </p:sp>
      <p:sp>
        <p:nvSpPr>
          <p:cNvPr id="168" name="Google Shape;168;p1"/>
          <p:cNvSpPr txBox="1">
            <a:spLocks noGrp="1"/>
          </p:cNvSpPr>
          <p:nvPr>
            <p:ph type="ctrTitle"/>
          </p:nvPr>
        </p:nvSpPr>
        <p:spPr>
          <a:xfrm>
            <a:off x="228600" y="457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imes New Roman"/>
              <a:buNone/>
            </a:pPr>
            <a:r>
              <a:rPr lang="en-US" sz="4000" b="1">
                <a:latin typeface="Times New Roman"/>
                <a:ea typeface="Times New Roman"/>
                <a:cs typeface="Times New Roman"/>
                <a:sym typeface="Times New Roman"/>
              </a:rPr>
              <a:t> Scan Conversion: Region Filling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</a:t>
            </a:fld>
            <a:endParaRPr sz="10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4" name="Google Shape;174;p2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Region Filling Algorithm</a:t>
            </a:r>
            <a:endParaRPr/>
          </a:p>
        </p:txBody>
      </p:sp>
      <p:sp>
        <p:nvSpPr>
          <p:cNvPr id="175" name="Google Shape;175;p2"/>
          <p:cNvSpPr txBox="1">
            <a:spLocks noGrp="1"/>
          </p:cNvSpPr>
          <p:nvPr>
            <p:ph type="body" idx="1"/>
          </p:nvPr>
        </p:nvSpPr>
        <p:spPr>
          <a:xfrm>
            <a:off x="609600" y="1527048"/>
            <a:ext cx="8196072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Region Filling algorithms are used to fill the  interior of a polygonal shape.</a:t>
            </a:r>
            <a:endParaRPr/>
          </a:p>
          <a:p>
            <a:pPr marL="274320" lvl="0" indent="-274320" algn="l" rtl="0">
              <a:spcBef>
                <a:spcPts val="44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Many algorithms perform fill operations  by first identifying the interior points,  given the polygon boundary.</a:t>
            </a:r>
            <a:endParaRPr/>
          </a:p>
        </p:txBody>
      </p:sp>
      <p:grpSp>
        <p:nvGrpSpPr>
          <p:cNvPr id="176" name="Google Shape;176;p2"/>
          <p:cNvGrpSpPr/>
          <p:nvPr/>
        </p:nvGrpSpPr>
        <p:grpSpPr>
          <a:xfrm>
            <a:off x="3276600" y="3733800"/>
            <a:ext cx="2419985" cy="1776095"/>
            <a:chOff x="3552697" y="4087240"/>
            <a:chExt cx="2419985" cy="1776095"/>
          </a:xfrm>
        </p:grpSpPr>
        <p:sp>
          <p:nvSpPr>
            <p:cNvPr id="177" name="Google Shape;177;p2"/>
            <p:cNvSpPr/>
            <p:nvPr/>
          </p:nvSpPr>
          <p:spPr>
            <a:xfrm>
              <a:off x="3581399" y="4114799"/>
              <a:ext cx="2362200" cy="1721485"/>
            </a:xfrm>
            <a:custGeom>
              <a:avLst/>
              <a:gdLst/>
              <a:ahLst/>
              <a:cxnLst/>
              <a:rect l="l" t="t" r="r" b="b"/>
              <a:pathLst>
                <a:path w="2362200" h="1721485" extrusionOk="0">
                  <a:moveTo>
                    <a:pt x="1931924" y="0"/>
                  </a:moveTo>
                  <a:lnTo>
                    <a:pt x="430275" y="0"/>
                  </a:lnTo>
                  <a:lnTo>
                    <a:pt x="0" y="1720951"/>
                  </a:lnTo>
                  <a:lnTo>
                    <a:pt x="2362200" y="1720951"/>
                  </a:lnTo>
                  <a:lnTo>
                    <a:pt x="1931924" y="0"/>
                  </a:lnTo>
                  <a:close/>
                </a:path>
              </a:pathLst>
            </a:custGeom>
            <a:solidFill>
              <a:srgbClr val="2CA1B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3552697" y="4087240"/>
              <a:ext cx="2419985" cy="1776095"/>
            </a:xfrm>
            <a:custGeom>
              <a:avLst/>
              <a:gdLst/>
              <a:ahLst/>
              <a:cxnLst/>
              <a:rect l="l" t="t" r="r" b="b"/>
              <a:pathLst>
                <a:path w="2419985" h="1776095" extrusionOk="0">
                  <a:moveTo>
                    <a:pt x="1960626" y="0"/>
                  </a:moveTo>
                  <a:lnTo>
                    <a:pt x="458977" y="0"/>
                  </a:lnTo>
                  <a:lnTo>
                    <a:pt x="449881" y="1539"/>
                  </a:lnTo>
                  <a:lnTo>
                    <a:pt x="2031" y="1741830"/>
                  </a:lnTo>
                  <a:lnTo>
                    <a:pt x="0" y="1750047"/>
                  </a:lnTo>
                  <a:lnTo>
                    <a:pt x="1777" y="1758759"/>
                  </a:lnTo>
                  <a:lnTo>
                    <a:pt x="12191" y="1772107"/>
                  </a:lnTo>
                  <a:lnTo>
                    <a:pt x="20192" y="1776006"/>
                  </a:lnTo>
                  <a:lnTo>
                    <a:pt x="2399411" y="1776006"/>
                  </a:lnTo>
                  <a:lnTo>
                    <a:pt x="2407412" y="1772107"/>
                  </a:lnTo>
                  <a:lnTo>
                    <a:pt x="2417826" y="1758759"/>
                  </a:lnTo>
                  <a:lnTo>
                    <a:pt x="2419604" y="1750047"/>
                  </a:lnTo>
                  <a:lnTo>
                    <a:pt x="2417864" y="1743011"/>
                  </a:lnTo>
                  <a:lnTo>
                    <a:pt x="35687" y="1743011"/>
                  </a:lnTo>
                  <a:lnTo>
                    <a:pt x="463168" y="33019"/>
                  </a:lnTo>
                  <a:lnTo>
                    <a:pt x="1990344" y="33019"/>
                  </a:lnTo>
                  <a:lnTo>
                    <a:pt x="1987296" y="20827"/>
                  </a:lnTo>
                  <a:lnTo>
                    <a:pt x="1983628" y="12430"/>
                  </a:lnTo>
                  <a:lnTo>
                    <a:pt x="1977580" y="5841"/>
                  </a:lnTo>
                  <a:lnTo>
                    <a:pt x="1969722" y="1539"/>
                  </a:lnTo>
                  <a:lnTo>
                    <a:pt x="1960626" y="0"/>
                  </a:lnTo>
                  <a:close/>
                </a:path>
                <a:path w="2419985" h="1776095" extrusionOk="0">
                  <a:moveTo>
                    <a:pt x="1990344" y="33019"/>
                  </a:moveTo>
                  <a:lnTo>
                    <a:pt x="1956307" y="33019"/>
                  </a:lnTo>
                  <a:lnTo>
                    <a:pt x="2383916" y="1743011"/>
                  </a:lnTo>
                  <a:lnTo>
                    <a:pt x="2417864" y="1743011"/>
                  </a:lnTo>
                  <a:lnTo>
                    <a:pt x="1990344" y="33019"/>
                  </a:lnTo>
                  <a:close/>
                </a:path>
                <a:path w="2419985" h="1776095" extrusionOk="0">
                  <a:moveTo>
                    <a:pt x="1947799" y="44068"/>
                  </a:moveTo>
                  <a:lnTo>
                    <a:pt x="471804" y="44068"/>
                  </a:lnTo>
                  <a:lnTo>
                    <a:pt x="49784" y="1732000"/>
                  </a:lnTo>
                  <a:lnTo>
                    <a:pt x="2369819" y="1732000"/>
                  </a:lnTo>
                  <a:lnTo>
                    <a:pt x="2367070" y="1721002"/>
                  </a:lnTo>
                  <a:lnTo>
                    <a:pt x="63880" y="1721002"/>
                  </a:lnTo>
                  <a:lnTo>
                    <a:pt x="480440" y="55117"/>
                  </a:lnTo>
                  <a:lnTo>
                    <a:pt x="1950561" y="55117"/>
                  </a:lnTo>
                  <a:lnTo>
                    <a:pt x="1947799" y="44068"/>
                  </a:lnTo>
                  <a:close/>
                </a:path>
                <a:path w="2419985" h="1776095" extrusionOk="0">
                  <a:moveTo>
                    <a:pt x="1950561" y="55117"/>
                  </a:moveTo>
                  <a:lnTo>
                    <a:pt x="1939163" y="55117"/>
                  </a:lnTo>
                  <a:lnTo>
                    <a:pt x="2355723" y="1721002"/>
                  </a:lnTo>
                  <a:lnTo>
                    <a:pt x="2367070" y="1721002"/>
                  </a:lnTo>
                  <a:lnTo>
                    <a:pt x="1950561" y="55117"/>
                  </a:lnTo>
                  <a:close/>
                </a:path>
              </a:pathLst>
            </a:custGeom>
            <a:solidFill>
              <a:srgbClr val="1E768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79" name="Google Shape;179;p2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  <p:sp>
        <p:nvSpPr>
          <p:cNvPr id="180" name="Google Shape;180;p2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186" name="Google Shape;186;p3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187" name="Google Shape;187;p3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188" name="Google Shape;188;p3"/>
          <p:cNvSpPr/>
          <p:nvPr/>
        </p:nvSpPr>
        <p:spPr>
          <a:xfrm>
            <a:off x="609600" y="1600200"/>
            <a:ext cx="76962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Georgia"/>
              <a:buChar char="•"/>
            </a:pPr>
            <a:r>
              <a:rPr lang="en-US" sz="24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Seed Fill Approaches </a:t>
            </a:r>
            <a:endParaRPr/>
          </a:p>
          <a:p>
            <a:pPr marL="742950" marR="0" lvl="1" indent="-28575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eorgia"/>
              <a:buChar char="–"/>
            </a:pPr>
            <a:r>
              <a:rPr lang="en-US" sz="24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2 algorithms: Boundary Fill and Flood Fill</a:t>
            </a:r>
            <a:endParaRPr/>
          </a:p>
          <a:p>
            <a:pPr marL="742950" marR="0" lvl="1" indent="-28575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eorgia"/>
              <a:buChar char="–"/>
            </a:pPr>
            <a:r>
              <a:rPr lang="en-US" sz="24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works at the pixel level</a:t>
            </a:r>
            <a:endParaRPr/>
          </a:p>
          <a:p>
            <a:pPr marL="742950" marR="0" lvl="1" indent="-28575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eorgia"/>
              <a:buChar char="–"/>
            </a:pPr>
            <a:r>
              <a:rPr lang="en-US" sz="24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suitable for interactive painting apllications</a:t>
            </a:r>
            <a:endParaRPr sz="2000" b="0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Georgia"/>
              <a:buChar char="•"/>
            </a:pPr>
            <a:r>
              <a:rPr lang="en-US" sz="24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Scan-line Fill Approaches</a:t>
            </a:r>
            <a:endParaRPr/>
          </a:p>
          <a:p>
            <a:pPr marL="742950" marR="0" lvl="1" indent="-28575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eorgia"/>
              <a:buChar char="–"/>
            </a:pPr>
            <a:r>
              <a:rPr lang="en-US" sz="24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works at the polygon level</a:t>
            </a:r>
            <a:endParaRPr/>
          </a:p>
          <a:p>
            <a:pPr marL="742950" marR="0" lvl="1" indent="-28575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eorgia"/>
              <a:buChar char="–"/>
            </a:pPr>
            <a:r>
              <a:rPr lang="en-US" sz="24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better performance</a:t>
            </a:r>
            <a:endParaRPr sz="2000" b="0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endParaRPr sz="20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89" name="Google Shape;189;p3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195" name="Google Shape;195;p4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96" name="Google Shape;196;p4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Seed Fill Algorithms: Connectedness</a:t>
            </a:r>
            <a:endParaRPr/>
          </a:p>
        </p:txBody>
      </p:sp>
      <p:sp>
        <p:nvSpPr>
          <p:cNvPr id="197" name="Google Shape;197;p4"/>
          <p:cNvSpPr/>
          <p:nvPr/>
        </p:nvSpPr>
        <p:spPr>
          <a:xfrm>
            <a:off x="685800" y="1447800"/>
            <a:ext cx="7924800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Georgia"/>
              <a:buChar char="•"/>
            </a:pPr>
            <a:r>
              <a:rPr lang="en-US" sz="24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4-connected region: From a given pixel, the region that you can get to by a series of 4 way moves (N, S, E and W)</a:t>
            </a:r>
            <a:endParaRPr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Georgia"/>
              <a:buChar char="•"/>
            </a:pPr>
            <a:r>
              <a:rPr lang="en-US" sz="24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8-connected region: From a given pixel, the region that you can get to by a series of 8 way moves (N, S, E, W, NE, NW, SE, and SW) </a:t>
            </a:r>
            <a:endParaRPr/>
          </a:p>
        </p:txBody>
      </p:sp>
      <p:pic>
        <p:nvPicPr>
          <p:cNvPr id="198" name="Google Shape;19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4114800"/>
            <a:ext cx="2133600" cy="178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0200" y="4038600"/>
            <a:ext cx="1990725" cy="180022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4"/>
          <p:cNvSpPr txBox="1"/>
          <p:nvPr/>
        </p:nvSpPr>
        <p:spPr>
          <a:xfrm>
            <a:off x="1905000" y="5867400"/>
            <a:ext cx="1770063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4-connected</a:t>
            </a:r>
            <a:endParaRPr/>
          </a:p>
        </p:txBody>
      </p:sp>
      <p:sp>
        <p:nvSpPr>
          <p:cNvPr id="201" name="Google Shape;201;p4"/>
          <p:cNvSpPr txBox="1"/>
          <p:nvPr/>
        </p:nvSpPr>
        <p:spPr>
          <a:xfrm>
            <a:off x="5562600" y="5867400"/>
            <a:ext cx="1770063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8-connected</a:t>
            </a:r>
            <a:endParaRPr/>
          </a:p>
        </p:txBody>
      </p:sp>
      <p:sp>
        <p:nvSpPr>
          <p:cNvPr id="202" name="Google Shape;202;p4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5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208" name="Google Shape;208;p5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209" name="Google Shape;209;p5"/>
          <p:cNvSpPr txBox="1">
            <a:spLocks noGrp="1"/>
          </p:cNvSpPr>
          <p:nvPr>
            <p:ph type="title"/>
          </p:nvPr>
        </p:nvSpPr>
        <p:spPr>
          <a:xfrm>
            <a:off x="685800" y="1524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Boundary Fill Algorithm</a:t>
            </a:r>
            <a:endParaRPr/>
          </a:p>
        </p:txBody>
      </p:sp>
      <p:sp>
        <p:nvSpPr>
          <p:cNvPr id="210" name="Google Shape;210;p5"/>
          <p:cNvSpPr txBox="1">
            <a:spLocks noGrp="1"/>
          </p:cNvSpPr>
          <p:nvPr>
            <p:ph type="body" idx="1"/>
          </p:nvPr>
        </p:nvSpPr>
        <p:spPr>
          <a:xfrm>
            <a:off x="533400" y="1524000"/>
            <a:ext cx="76962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Start at a point inside a region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Paint the interior outward to the edge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The edge must be specified in a single color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Fill the 4-connected or 8-connected region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4-connected fill is faster, but can have problems: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11" name="Google Shape;21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0" y="3733800"/>
            <a:ext cx="2247900" cy="224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5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218" name="Google Shape;218;p6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219" name="Google Shape;219;p6"/>
          <p:cNvSpPr txBox="1">
            <a:spLocks noGrp="1"/>
          </p:cNvSpPr>
          <p:nvPr>
            <p:ph type="title"/>
          </p:nvPr>
        </p:nvSpPr>
        <p:spPr>
          <a:xfrm>
            <a:off x="685800" y="1524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Boundary Fill Algorithm (cont.)</a:t>
            </a:r>
            <a:endParaRPr/>
          </a:p>
        </p:txBody>
      </p:sp>
      <p:sp>
        <p:nvSpPr>
          <p:cNvPr id="220" name="Google Shape;220;p6"/>
          <p:cNvSpPr txBox="1"/>
          <p:nvPr/>
        </p:nvSpPr>
        <p:spPr>
          <a:xfrm>
            <a:off x="635000" y="1447800"/>
            <a:ext cx="8153400" cy="484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void BoundaryFill4(int x, int y,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color newcolor, color edgecolor)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{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int current;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current = ReadPixel(x, y);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if(current != edgecolor &amp;&amp; current != newcolor)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{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   BoundaryFill4(x+1, y, newcolor, edgecolor);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   BoundaryFill4(x-1, y, newcolor, edgecolor);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   BoundaryFill4(x, y+1, newcolor, edgecolor);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   BoundaryFill4(x, y-1, newcolor, edgecolor);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}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}</a:t>
            </a:r>
            <a:endParaRPr/>
          </a:p>
        </p:txBody>
      </p:sp>
      <p:sp>
        <p:nvSpPr>
          <p:cNvPr id="221" name="Google Shape;221;p6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227" name="Google Shape;227;p7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228" name="Google Shape;228;p7"/>
          <p:cNvSpPr txBox="1">
            <a:spLocks noGrp="1"/>
          </p:cNvSpPr>
          <p:nvPr>
            <p:ph type="title"/>
          </p:nvPr>
        </p:nvSpPr>
        <p:spPr>
          <a:xfrm>
            <a:off x="685800" y="1524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Boundary Fill Algorithm (cont.)</a:t>
            </a:r>
            <a:endParaRPr/>
          </a:p>
        </p:txBody>
      </p:sp>
      <p:sp>
        <p:nvSpPr>
          <p:cNvPr id="229" name="Google Shape;229;p7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  <p:sp>
        <p:nvSpPr>
          <p:cNvPr id="230" name="Google Shape;230;p7"/>
          <p:cNvSpPr/>
          <p:nvPr/>
        </p:nvSpPr>
        <p:spPr>
          <a:xfrm>
            <a:off x="457200" y="1600200"/>
            <a:ext cx="8179024" cy="44799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8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236" name="Google Shape;236;p8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237" name="Google Shape;237;p8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Flood Fill Algorithm</a:t>
            </a:r>
            <a:endParaRPr/>
          </a:p>
        </p:txBody>
      </p:sp>
      <p:sp>
        <p:nvSpPr>
          <p:cNvPr id="238" name="Google Shape;238;p8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348472" cy="4575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Used when an area defined with </a:t>
            </a:r>
            <a:r>
              <a:rPr lang="en-US" sz="2400">
                <a:solidFill>
                  <a:srgbClr val="FF0000"/>
                </a:solidFill>
              </a:rPr>
              <a:t>multiple color </a:t>
            </a:r>
            <a:r>
              <a:rPr lang="en-US" sz="2400"/>
              <a:t>boundaries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Start at a point inside a region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Replace a specified interior color (old color) with fill color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Fill the 4-connected or 8-connected region until all interior points being replaced</a:t>
            </a:r>
            <a:endParaRPr/>
          </a:p>
        </p:txBody>
      </p:sp>
      <p:sp>
        <p:nvSpPr>
          <p:cNvPr id="239" name="Google Shape;239;p8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245" name="Google Shape;245;p9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246" name="Google Shape;246;p9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Flood Fill Algorithm (cont.)</a:t>
            </a:r>
            <a:endParaRPr/>
          </a:p>
        </p:txBody>
      </p:sp>
      <p:sp>
        <p:nvSpPr>
          <p:cNvPr id="247" name="Google Shape;247;p9"/>
          <p:cNvSpPr txBox="1"/>
          <p:nvPr/>
        </p:nvSpPr>
        <p:spPr>
          <a:xfrm>
            <a:off x="667657" y="1741715"/>
            <a:ext cx="8077200" cy="375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void FloodFill4(int x, int y, color newcolor, color oldColor)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{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if(ReadPixel(x, y) == oldColor)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{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   FloodFill4(x+1, y, newcolor, oldColor);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   FloodFill4(x-1, y, newcolor, oldColor);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   FloodFill4(x, y+1, newcolor, oldColor);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   FloodFill4(x, y-1, newcolor, oldColor);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}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}</a:t>
            </a:r>
            <a:endParaRPr/>
          </a:p>
        </p:txBody>
      </p:sp>
      <p:sp>
        <p:nvSpPr>
          <p:cNvPr id="248" name="Google Shape;248;p9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0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254" name="Google Shape;254;p10"/>
          <p:cNvSpPr txBox="1">
            <a:spLocks noGrp="1"/>
          </p:cNvSpPr>
          <p:nvPr>
            <p:ph type="sldNum" idx="12"/>
          </p:nvPr>
        </p:nvSpPr>
        <p:spPr>
          <a:xfrm>
            <a:off x="4343400" y="103602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255" name="Google Shape;255;p10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Polygon Types</a:t>
            </a:r>
            <a:endParaRPr/>
          </a:p>
        </p:txBody>
      </p:sp>
      <p:pic>
        <p:nvPicPr>
          <p:cNvPr id="256" name="Google Shape;25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524000"/>
            <a:ext cx="7248525" cy="459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0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263" name="Google Shape;263;p11"/>
          <p:cNvSpPr txBox="1">
            <a:spLocks noGrp="1"/>
          </p:cNvSpPr>
          <p:nvPr>
            <p:ph type="sldNum" idx="12"/>
          </p:nvPr>
        </p:nvSpPr>
        <p:spPr>
          <a:xfrm>
            <a:off x="4343400" y="103602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264" name="Google Shape;264;p11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Convex, Concave, Degenerate</a:t>
            </a:r>
            <a:endParaRPr/>
          </a:p>
        </p:txBody>
      </p:sp>
      <p:pic>
        <p:nvPicPr>
          <p:cNvPr id="265" name="Google Shape;265;p11"/>
          <p:cNvPicPr preferRelativeResize="0"/>
          <p:nvPr/>
        </p:nvPicPr>
        <p:blipFill rotWithShape="1">
          <a:blip r:embed="rId3">
            <a:alphaModFix/>
          </a:blip>
          <a:srcRect b="40795"/>
          <a:stretch/>
        </p:blipFill>
        <p:spPr>
          <a:xfrm>
            <a:off x="341970" y="2174780"/>
            <a:ext cx="8462530" cy="3037113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1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2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4343400" y="103602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273" name="Google Shape;273;p12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Polygon Representation</a:t>
            </a:r>
            <a:endParaRPr/>
          </a:p>
        </p:txBody>
      </p:sp>
      <p:pic>
        <p:nvPicPr>
          <p:cNvPr id="274" name="Google Shape;27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1600200"/>
            <a:ext cx="6886575" cy="424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2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281" name="Google Shape;281;p13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282" name="Google Shape;282;p13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Scanline Fill Algorithm</a:t>
            </a:r>
            <a:endParaRPr/>
          </a:p>
        </p:txBody>
      </p:sp>
      <p:sp>
        <p:nvSpPr>
          <p:cNvPr id="283" name="Google Shape;283;p13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Intersect scanline with polygon edges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Fill between pairs of intersections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Basic algorithm:</a:t>
            </a:r>
            <a:br>
              <a:rPr lang="en-US" sz="2400">
                <a:latin typeface="Georgia"/>
                <a:ea typeface="Georgia"/>
                <a:cs typeface="Georgia"/>
                <a:sym typeface="Georgia"/>
              </a:rPr>
            </a:b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For y = ymin to ymax</a:t>
            </a:r>
            <a:br>
              <a:rPr lang="en-US" sz="2400">
                <a:latin typeface="Georgia"/>
                <a:ea typeface="Georgia"/>
                <a:cs typeface="Georgia"/>
                <a:sym typeface="Georgia"/>
              </a:rPr>
            </a:b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1) intersect scanline y with each edge</a:t>
            </a:r>
            <a:br>
              <a:rPr lang="en-US" sz="2400">
                <a:latin typeface="Georgia"/>
                <a:ea typeface="Georgia"/>
                <a:cs typeface="Georgia"/>
                <a:sym typeface="Georgia"/>
              </a:rPr>
            </a:b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2) sort intersections by increasing x [p0,p1,p2,p3]</a:t>
            </a:r>
            <a:br>
              <a:rPr lang="en-US" sz="2400">
                <a:latin typeface="Georgia"/>
                <a:ea typeface="Georgia"/>
                <a:cs typeface="Georgia"/>
                <a:sym typeface="Georgia"/>
              </a:rPr>
            </a:b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3) fill pairwise (p0-&gt;p1, p2-&gt;p3, …)</a:t>
            </a:r>
            <a:endParaRPr/>
          </a:p>
        </p:txBody>
      </p:sp>
      <p:pic>
        <p:nvPicPr>
          <p:cNvPr id="284" name="Google Shape;28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0400" y="4267200"/>
            <a:ext cx="4343400" cy="2089969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3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4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291" name="Google Shape;291;p14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292" name="Google Shape;292;p14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Special Handling</a:t>
            </a:r>
            <a:endParaRPr/>
          </a:p>
        </p:txBody>
      </p:sp>
      <p:sp>
        <p:nvSpPr>
          <p:cNvPr id="293" name="Google Shape;293;p14"/>
          <p:cNvSpPr txBox="1">
            <a:spLocks noGrp="1"/>
          </p:cNvSpPr>
          <p:nvPr>
            <p:ph type="body" idx="1"/>
          </p:nvPr>
        </p:nvSpPr>
        <p:spPr>
          <a:xfrm>
            <a:off x="685800" y="1447800"/>
            <a:ext cx="7772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Intersection is an edge end point</a:t>
            </a:r>
            <a:endParaRPr/>
          </a:p>
        </p:txBody>
      </p:sp>
      <p:pic>
        <p:nvPicPr>
          <p:cNvPr id="294" name="Google Shape;29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3600" y="1981200"/>
            <a:ext cx="4038600" cy="2185988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4"/>
          <p:cNvSpPr txBox="1"/>
          <p:nvPr/>
        </p:nvSpPr>
        <p:spPr>
          <a:xfrm>
            <a:off x="914400" y="4167188"/>
            <a:ext cx="762000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Intersection points: (p0, p1, p2) ???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-&gt;(p0,p1,p1,p2) so we can still fill pairwise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-&gt;In fact, if we compute the intersection of the scanline with edge e1 and e2 separately, we will get the intersection point p1 twice. Keep both of the p1.</a:t>
            </a:r>
            <a:endParaRPr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6" name="Google Shape;296;p14"/>
          <p:cNvSpPr txBox="1"/>
          <p:nvPr/>
        </p:nvSpPr>
        <p:spPr>
          <a:xfrm>
            <a:off x="1219200" y="2895600"/>
            <a:ext cx="942975" cy="406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Case 1</a:t>
            </a:r>
            <a:endParaRPr/>
          </a:p>
        </p:txBody>
      </p:sp>
      <p:sp>
        <p:nvSpPr>
          <p:cNvPr id="297" name="Google Shape;297;p14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5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303" name="Google Shape;303;p15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sp>
        <p:nvSpPr>
          <p:cNvPr id="304" name="Google Shape;304;p15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Special Handling (cont.)</a:t>
            </a:r>
            <a:endParaRPr/>
          </a:p>
        </p:txBody>
      </p:sp>
      <p:sp>
        <p:nvSpPr>
          <p:cNvPr id="305" name="Google Shape;305;p15"/>
          <p:cNvSpPr txBox="1"/>
          <p:nvPr/>
        </p:nvSpPr>
        <p:spPr>
          <a:xfrm>
            <a:off x="1219200" y="4038600"/>
            <a:ext cx="710247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However, in this case we don’t want to count p1 twice (p0,p1,p1,p2,p3), otherwise we will fill pixels between p1 and p2, which is wrong.</a:t>
            </a:r>
            <a:endParaRPr/>
          </a:p>
        </p:txBody>
      </p:sp>
      <p:sp>
        <p:nvSpPr>
          <p:cNvPr id="306" name="Google Shape;306;p15"/>
          <p:cNvSpPr txBox="1"/>
          <p:nvPr/>
        </p:nvSpPr>
        <p:spPr>
          <a:xfrm>
            <a:off x="1219200" y="1524000"/>
            <a:ext cx="942975" cy="406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Case 2</a:t>
            </a:r>
            <a:endParaRPr/>
          </a:p>
        </p:txBody>
      </p:sp>
      <p:pic>
        <p:nvPicPr>
          <p:cNvPr id="307" name="Google Shape;30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8400" y="1676400"/>
            <a:ext cx="3552825" cy="220027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15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6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314" name="Google Shape;314;p16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315" name="Google Shape;315;p16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Special Handling (cont.)</a:t>
            </a:r>
            <a:endParaRPr/>
          </a:p>
        </p:txBody>
      </p:sp>
      <p:sp>
        <p:nvSpPr>
          <p:cNvPr id="316" name="Google Shape;316;p16"/>
          <p:cNvSpPr txBox="1"/>
          <p:nvPr/>
        </p:nvSpPr>
        <p:spPr>
          <a:xfrm>
            <a:off x="914400" y="1524000"/>
            <a:ext cx="7239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Summary: If the intersection is the ymin of the edge’s endpoint, count it. Otherwise, don’t.</a:t>
            </a:r>
            <a:endParaRPr/>
          </a:p>
        </p:txBody>
      </p:sp>
      <p:pic>
        <p:nvPicPr>
          <p:cNvPr id="317" name="Google Shape;31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9800" y="2438400"/>
            <a:ext cx="4572000" cy="17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7400" y="4267200"/>
            <a:ext cx="4838700" cy="2124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9" name="Google Shape;319;p16"/>
          <p:cNvCxnSpPr/>
          <p:nvPr/>
        </p:nvCxnSpPr>
        <p:spPr>
          <a:xfrm>
            <a:off x="1371600" y="4267200"/>
            <a:ext cx="6324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0" name="Google Shape;320;p16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7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17</a:t>
            </a:fld>
            <a:endParaRPr sz="10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26" name="Google Shape;326;p17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Side Effects of Scan Conversion</a:t>
            </a:r>
            <a:endParaRPr/>
          </a:p>
        </p:txBody>
      </p:sp>
      <p:sp>
        <p:nvSpPr>
          <p:cNvPr id="327" name="Google Shape;327;p17"/>
          <p:cNvSpPr txBox="1">
            <a:spLocks noGrp="1"/>
          </p:cNvSpPr>
          <p:nvPr>
            <p:ph type="body" idx="1"/>
          </p:nvPr>
        </p:nvSpPr>
        <p:spPr>
          <a:xfrm>
            <a:off x="609600" y="1527048"/>
            <a:ext cx="8196072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rPr lang="en-US" sz="2400"/>
              <a:t>The most common side effects when working with raster devices are: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Aliasing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Unequal intensity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Overstrike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Picket fence problem</a:t>
            </a:r>
            <a:endParaRPr/>
          </a:p>
        </p:txBody>
      </p:sp>
      <p:sp>
        <p:nvSpPr>
          <p:cNvPr id="328" name="Google Shape;328;p17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  <p:sp>
        <p:nvSpPr>
          <p:cNvPr id="329" name="Google Shape;329;p17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8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18</a:t>
            </a:fld>
            <a:endParaRPr sz="10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35" name="Google Shape;335;p18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600"/>
              <a:buFont typeface="Georgia"/>
              <a:buNone/>
            </a:pPr>
            <a:r>
              <a:rPr lang="en-US" sz="3600"/>
              <a:t>Aliasing</a:t>
            </a:r>
            <a:endParaRPr/>
          </a:p>
        </p:txBody>
      </p:sp>
      <p:sp>
        <p:nvSpPr>
          <p:cNvPr id="336" name="Google Shape;336;p18"/>
          <p:cNvSpPr txBox="1">
            <a:spLocks noGrp="1"/>
          </p:cNvSpPr>
          <p:nvPr>
            <p:ph type="body" idx="1"/>
          </p:nvPr>
        </p:nvSpPr>
        <p:spPr>
          <a:xfrm>
            <a:off x="304800" y="1527048"/>
            <a:ext cx="8458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970" marR="248284" lvl="0" indent="-139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0"/>
              <a:buChar char="⚫"/>
            </a:pPr>
            <a:r>
              <a:rPr lang="en-US" sz="2200">
                <a:latin typeface="Georgia"/>
                <a:ea typeface="Georgia"/>
                <a:cs typeface="Georgia"/>
                <a:sym typeface="Georgia"/>
              </a:rPr>
              <a:t>Refers to the plotting of a point in a location other than its true location in order to fit the point into the raster.</a:t>
            </a:r>
            <a:endParaRPr/>
          </a:p>
          <a:p>
            <a:pPr marL="0" marR="248284" lvl="0" indent="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70"/>
              <a:buNone/>
            </a:pPr>
            <a:endParaRPr sz="2200">
              <a:latin typeface="Georgia"/>
              <a:ea typeface="Georgia"/>
              <a:cs typeface="Georgia"/>
              <a:sym typeface="Georgia"/>
            </a:endParaRPr>
          </a:p>
          <a:p>
            <a:pPr marL="13970" lvl="0" indent="-1397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70"/>
              <a:buChar char="⚫"/>
            </a:pPr>
            <a:r>
              <a:rPr lang="en-US" sz="2200">
                <a:latin typeface="Georgia"/>
                <a:ea typeface="Georgia"/>
                <a:cs typeface="Georgia"/>
                <a:sym typeface="Georgia"/>
              </a:rPr>
              <a:t>Consider equation y = mx + b</a:t>
            </a:r>
            <a:endParaRPr/>
          </a:p>
          <a:p>
            <a:pPr marL="13970" lvl="0" indent="-13970" algn="l" rtl="0">
              <a:lnSpc>
                <a:spcPct val="200000"/>
              </a:lnSpc>
              <a:spcBef>
                <a:spcPts val="440"/>
              </a:spcBef>
              <a:spcAft>
                <a:spcPts val="0"/>
              </a:spcAft>
              <a:buSzPts val="1870"/>
              <a:buChar char="⚫"/>
            </a:pPr>
            <a:r>
              <a:rPr lang="en-US" sz="2200">
                <a:latin typeface="Georgia"/>
                <a:ea typeface="Georgia"/>
                <a:cs typeface="Georgia"/>
                <a:sym typeface="Georgia"/>
              </a:rPr>
              <a:t>For m = 0.5, b = 1 and x = 3 : y = 2.5</a:t>
            </a:r>
            <a:endParaRPr/>
          </a:p>
          <a:p>
            <a:pPr marL="17780" marR="1263015" lvl="0" indent="-118745" algn="l" rtl="0">
              <a:lnSpc>
                <a:spcPct val="132900"/>
              </a:lnSpc>
              <a:spcBef>
                <a:spcPts val="1930"/>
              </a:spcBef>
              <a:spcAft>
                <a:spcPts val="0"/>
              </a:spcAft>
              <a:buSzPts val="1870"/>
              <a:buChar char="⚫"/>
            </a:pPr>
            <a:r>
              <a:rPr lang="en-US" sz="2200">
                <a:latin typeface="Georgia"/>
                <a:ea typeface="Georgia"/>
                <a:cs typeface="Georgia"/>
                <a:sym typeface="Georgia"/>
              </a:rPr>
              <a:t> So the point (3,2.5) is plotted at alias location (3,3) </a:t>
            </a:r>
            <a:endParaRPr/>
          </a:p>
          <a:p>
            <a:pPr marL="12065" marR="1263015" lvl="0" indent="0" algn="l" rtl="0">
              <a:lnSpc>
                <a:spcPct val="132900"/>
              </a:lnSpc>
              <a:spcBef>
                <a:spcPts val="1930"/>
              </a:spcBef>
              <a:spcAft>
                <a:spcPts val="0"/>
              </a:spcAft>
              <a:buSzPts val="1870"/>
              <a:buNone/>
            </a:pPr>
            <a:r>
              <a:rPr lang="en-US" sz="2200">
                <a:solidFill>
                  <a:srgbClr val="008000"/>
                </a:solidFill>
                <a:latin typeface="Georgia"/>
                <a:ea typeface="Georgia"/>
                <a:cs typeface="Georgia"/>
                <a:sym typeface="Georgia"/>
              </a:rPr>
              <a:t>Remedy</a:t>
            </a:r>
            <a:endParaRPr sz="2200">
              <a:latin typeface="Georgia"/>
              <a:ea typeface="Georgia"/>
              <a:cs typeface="Georgia"/>
              <a:sym typeface="Georgia"/>
            </a:endParaRPr>
          </a:p>
          <a:p>
            <a:pPr marL="12700" marR="5080" lvl="0" indent="-127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70"/>
              <a:buChar char="⚫"/>
            </a:pPr>
            <a:r>
              <a:rPr lang="en-US" sz="2200">
                <a:latin typeface="Georgia"/>
                <a:ea typeface="Georgia"/>
                <a:cs typeface="Georgia"/>
                <a:sym typeface="Georgia"/>
              </a:rPr>
              <a:t>Apply anti-aliasing algorithms. Most of these algorithms introduce extra pixels and pixels are intensified proportional to the area of that pixel covered by the object.</a:t>
            </a:r>
            <a:endParaRPr/>
          </a:p>
        </p:txBody>
      </p:sp>
      <p:sp>
        <p:nvSpPr>
          <p:cNvPr id="337" name="Google Shape;337;p18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  <p:sp>
        <p:nvSpPr>
          <p:cNvPr id="338" name="Google Shape;338;p18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9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19</a:t>
            </a:fld>
            <a:endParaRPr sz="10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44" name="Google Shape;344;p19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600"/>
              <a:buFont typeface="Georgia"/>
              <a:buNone/>
            </a:pPr>
            <a:r>
              <a:rPr lang="en-US" sz="3600"/>
              <a:t>Aliasing</a:t>
            </a:r>
            <a:endParaRPr/>
          </a:p>
        </p:txBody>
      </p:sp>
      <p:sp>
        <p:nvSpPr>
          <p:cNvPr id="345" name="Google Shape;345;p19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  <p:sp>
        <p:nvSpPr>
          <p:cNvPr id="346" name="Google Shape;346;p19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sp>
        <p:nvSpPr>
          <p:cNvPr id="347" name="Google Shape;347;p19"/>
          <p:cNvSpPr/>
          <p:nvPr/>
        </p:nvSpPr>
        <p:spPr>
          <a:xfrm>
            <a:off x="1676400" y="1719943"/>
            <a:ext cx="6105525" cy="40671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0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20</a:t>
            </a:fld>
            <a:endParaRPr sz="10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53" name="Google Shape;353;p20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600"/>
              <a:buFont typeface="Georgia"/>
              <a:buNone/>
            </a:pPr>
            <a:r>
              <a:rPr lang="en-US" sz="3600"/>
              <a:t>Unequal intensity</a:t>
            </a:r>
            <a:endParaRPr/>
          </a:p>
        </p:txBody>
      </p:sp>
      <p:sp>
        <p:nvSpPr>
          <p:cNvPr id="354" name="Google Shape;354;p20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  <p:sp>
        <p:nvSpPr>
          <p:cNvPr id="355" name="Google Shape;355;p20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pic>
        <p:nvPicPr>
          <p:cNvPr id="356" name="Google Shape;356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1509486"/>
            <a:ext cx="8534400" cy="4633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1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21</a:t>
            </a:fld>
            <a:endParaRPr sz="10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62" name="Google Shape;362;p21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600"/>
              <a:buFont typeface="Georgia"/>
              <a:buNone/>
            </a:pPr>
            <a:r>
              <a:rPr lang="en-US" sz="3600"/>
              <a:t>Overstrike</a:t>
            </a:r>
            <a:endParaRPr/>
          </a:p>
        </p:txBody>
      </p:sp>
      <p:sp>
        <p:nvSpPr>
          <p:cNvPr id="363" name="Google Shape;363;p21"/>
          <p:cNvSpPr txBox="1">
            <a:spLocks noGrp="1"/>
          </p:cNvSpPr>
          <p:nvPr>
            <p:ph type="body" idx="1"/>
          </p:nvPr>
        </p:nvSpPr>
        <p:spPr>
          <a:xfrm>
            <a:off x="609600" y="1527048"/>
            <a:ext cx="8196072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4634" lvl="0" indent="-25463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The same pixel is written more than once.</a:t>
            </a:r>
            <a:endParaRPr/>
          </a:p>
          <a:p>
            <a:pPr marL="274320" lvl="0" indent="-139382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2125"/>
              <a:buNone/>
            </a:pPr>
            <a:endParaRPr sz="2500">
              <a:latin typeface="Georgia"/>
              <a:ea typeface="Georgia"/>
              <a:cs typeface="Georgia"/>
              <a:sym typeface="Georgia"/>
            </a:endParaRPr>
          </a:p>
          <a:p>
            <a:pPr marL="254634" marR="626745" lvl="0" indent="-254634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This results in intensified pixels in case of photographic media, such as slide or transparency</a:t>
            </a:r>
            <a:endParaRPr/>
          </a:p>
          <a:p>
            <a:pPr marL="274320" lvl="0" indent="-125888" algn="l" rtl="0">
              <a:lnSpc>
                <a:spcPct val="100000"/>
              </a:lnSpc>
              <a:spcBef>
                <a:spcPts val="53"/>
              </a:spcBef>
              <a:spcAft>
                <a:spcPts val="0"/>
              </a:spcAft>
              <a:buSzPts val="2338"/>
              <a:buNone/>
            </a:pPr>
            <a:endParaRPr sz="275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rPr lang="en-US" sz="2400">
                <a:solidFill>
                  <a:srgbClr val="008000"/>
                </a:solidFill>
                <a:latin typeface="Georgia"/>
                <a:ea typeface="Georgia"/>
                <a:cs typeface="Georgia"/>
                <a:sym typeface="Georgia"/>
              </a:rPr>
              <a:t>Remedy</a:t>
            </a:r>
            <a:endParaRPr sz="2400">
              <a:latin typeface="Georgia"/>
              <a:ea typeface="Georgia"/>
              <a:cs typeface="Georgia"/>
              <a:sym typeface="Georgia"/>
            </a:endParaRPr>
          </a:p>
          <a:p>
            <a:pPr marL="12700" marR="5080" lvl="0" indent="-127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Check each pixel to see whether it has already been written to prior to writing a new point.</a:t>
            </a:r>
            <a:endParaRPr/>
          </a:p>
        </p:txBody>
      </p:sp>
      <p:sp>
        <p:nvSpPr>
          <p:cNvPr id="364" name="Google Shape;364;p21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  <p:sp>
        <p:nvSpPr>
          <p:cNvPr id="365" name="Google Shape;365;p21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22</a:t>
            </a:fld>
            <a:endParaRPr sz="10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71" name="Google Shape;371;p22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600"/>
              <a:buFont typeface="Georgia"/>
              <a:buNone/>
            </a:pPr>
            <a:r>
              <a:rPr lang="en-US" sz="3600"/>
              <a:t>Picket fence problem</a:t>
            </a:r>
            <a:endParaRPr/>
          </a:p>
        </p:txBody>
      </p:sp>
      <p:sp>
        <p:nvSpPr>
          <p:cNvPr id="372" name="Google Shape;372;p22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  <p:sp>
        <p:nvSpPr>
          <p:cNvPr id="373" name="Google Shape;373;p22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  <p:pic>
        <p:nvPicPr>
          <p:cNvPr id="374" name="Google Shape;37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8300" y="1371600"/>
            <a:ext cx="8407400" cy="510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3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B999A"/>
              </a:buClr>
              <a:buSzPts val="3300"/>
              <a:buFont typeface="Georgia"/>
              <a:buNone/>
            </a:pPr>
            <a:r>
              <a:rPr lang="en-US">
                <a:solidFill>
                  <a:srgbClr val="7B999A"/>
                </a:solidFill>
              </a:rPr>
              <a:t>Reference</a:t>
            </a:r>
            <a:endParaRPr b="1"/>
          </a:p>
        </p:txBody>
      </p:sp>
      <p:sp>
        <p:nvSpPr>
          <p:cNvPr id="380" name="Google Shape;380;p23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27432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</a:pPr>
            <a:r>
              <a:rPr lang="en-US" sz="2000" b="1"/>
              <a:t>Computer Graphics </a:t>
            </a:r>
            <a:endParaRPr/>
          </a:p>
          <a:p>
            <a:pPr marL="800100" lvl="1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2000">
                <a:solidFill>
                  <a:schemeClr val="dk1"/>
                </a:solidFill>
              </a:rPr>
              <a:t>R. Plastock, Zhigang Xiang</a:t>
            </a:r>
            <a:endParaRPr/>
          </a:p>
          <a:p>
            <a:pPr marL="800100" lvl="1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2000">
                <a:solidFill>
                  <a:schemeClr val="dk1"/>
                </a:solidFill>
              </a:rPr>
              <a:t>(Schaum’s Outline Series)  McGraw Hill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D16349"/>
              </a:buClr>
              <a:buSzPts val="1700"/>
              <a:buNone/>
            </a:pPr>
            <a:endParaRPr sz="20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00100" lvl="1" indent="-2540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Courier New"/>
              <a:buNone/>
            </a:pP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1" name="Google Shape;381;p23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2-Oct-23</a:t>
            </a:r>
            <a:endParaRPr/>
          </a:p>
        </p:txBody>
      </p:sp>
      <p:sp>
        <p:nvSpPr>
          <p:cNvPr id="382" name="Google Shape;382;p23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sp>
        <p:nvSpPr>
          <p:cNvPr id="383" name="Google Shape;383;p23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 Filling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ivic">
  <a:themeElements>
    <a:clrScheme name="Civic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923</Words>
  <Application>Microsoft Office PowerPoint</Application>
  <PresentationFormat>On-screen Show (4:3)</PresentationFormat>
  <Paragraphs>170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Times New Roman</vt:lpstr>
      <vt:lpstr>Arial</vt:lpstr>
      <vt:lpstr>Tahoma</vt:lpstr>
      <vt:lpstr>Verdana</vt:lpstr>
      <vt:lpstr>Noto Sans Symbols</vt:lpstr>
      <vt:lpstr>Georgia</vt:lpstr>
      <vt:lpstr>Courier New</vt:lpstr>
      <vt:lpstr>Civic</vt:lpstr>
      <vt:lpstr> Scan Conversion: Region Filling</vt:lpstr>
      <vt:lpstr>Region Filling Algorithm</vt:lpstr>
      <vt:lpstr>Region Filling</vt:lpstr>
      <vt:lpstr>Seed Fill Algorithms: Connectedness</vt:lpstr>
      <vt:lpstr>Boundary Fill Algorithm</vt:lpstr>
      <vt:lpstr>Boundary Fill Algorithm (cont.)</vt:lpstr>
      <vt:lpstr>Boundary Fill Algorithm (cont.)</vt:lpstr>
      <vt:lpstr>Flood Fill Algorithm</vt:lpstr>
      <vt:lpstr>Flood Fill Algorithm (cont.)</vt:lpstr>
      <vt:lpstr>Polygon Types</vt:lpstr>
      <vt:lpstr>Convex, Concave, Degenerate</vt:lpstr>
      <vt:lpstr>Polygon Representation</vt:lpstr>
      <vt:lpstr>Scanline Fill Algorithm</vt:lpstr>
      <vt:lpstr>Special Handling</vt:lpstr>
      <vt:lpstr>Special Handling (cont.)</vt:lpstr>
      <vt:lpstr>Special Handling (cont.)</vt:lpstr>
      <vt:lpstr>Side Effects of Scan Conversion</vt:lpstr>
      <vt:lpstr>Aliasing</vt:lpstr>
      <vt:lpstr>Aliasing</vt:lpstr>
      <vt:lpstr>Unequal intensity</vt:lpstr>
      <vt:lpstr>Overstrike</vt:lpstr>
      <vt:lpstr>Picket fence problem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Utsha</dc:creator>
  <cp:lastModifiedBy>Amartya durjoy</cp:lastModifiedBy>
  <cp:revision>1</cp:revision>
  <dcterms:created xsi:type="dcterms:W3CDTF">2009-08-20T07:17:59Z</dcterms:created>
  <dcterms:modified xsi:type="dcterms:W3CDTF">2025-06-05T04:45:14Z</dcterms:modified>
</cp:coreProperties>
</file>